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embeddedFontLst>
    <p:embeddedFont>
      <p:font typeface="MiSans" charset="-122" pitchFamily="34"/>
      <p:regular r:id="rId4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4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2.png"/><Relationship Id="rId4" Type="http://schemas.openxmlformats.org/officeDocument/2006/relationships/image" Target="../media/image-10-2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12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3-3.png"/><Relationship Id="rId4" Type="http://schemas.openxmlformats.org/officeDocument/2006/relationships/image" Target="../media/image-13-3.png"/><Relationship Id="rId5" Type="http://schemas.openxmlformats.org/officeDocument/2006/relationships/image" Target="../media/image-2-3.png"/><Relationship Id="rId6" Type="http://schemas.openxmlformats.org/officeDocument/2006/relationships/image" Target="../media/image-12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15-2.png"/><Relationship Id="rId3" Type="http://schemas.openxmlformats.org/officeDocument/2006/relationships/image" Target="../media/image-5-4.png"/><Relationship Id="rId4" Type="http://schemas.openxmlformats.org/officeDocument/2006/relationships/image" Target="../media/image-15-4.png"/><Relationship Id="rId5" Type="http://schemas.openxmlformats.org/officeDocument/2006/relationships/image" Target="../media/image-15-4.png"/><Relationship Id="rId6" Type="http://schemas.openxmlformats.org/officeDocument/2006/relationships/image" Target="../media/image-15-4.png"/><Relationship Id="rId7" Type="http://schemas.openxmlformats.org/officeDocument/2006/relationships/image" Target="../media/image-15-7.png"/><Relationship Id="rId8" Type="http://schemas.openxmlformats.org/officeDocument/2006/relationships/image" Target="../media/image-15-7.png"/><Relationship Id="rId9" Type="http://schemas.openxmlformats.org/officeDocument/2006/relationships/image" Target="../media/image-15-9.jp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3-4.png"/><Relationship Id="rId6" Type="http://schemas.openxmlformats.org/officeDocument/2006/relationships/image" Target="../media/image-3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5-5.jp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3-3.png"/><Relationship Id="rId7" Type="http://schemas.openxmlformats.org/officeDocument/2006/relationships/image" Target="../media/image-3-4.png"/><Relationship Id="rId8" Type="http://schemas.openxmlformats.org/officeDocument/2006/relationships/image" Target="../media/image-2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9-2.png"/><Relationship Id="rId4" Type="http://schemas.openxmlformats.org/officeDocument/2006/relationships/image" Target="../media/image-9-2.png"/><Relationship Id="rId5" Type="http://schemas.openxmlformats.org/officeDocument/2006/relationships/image" Target="../media/image-20-5.png"/><Relationship Id="rId6" Type="http://schemas.openxmlformats.org/officeDocument/2006/relationships/image" Target="../media/image-9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-4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5-5.jp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3-3.png"/><Relationship Id="rId7" Type="http://schemas.openxmlformats.org/officeDocument/2006/relationships/image" Target="../media/image-3-4.png"/><Relationship Id="rId8" Type="http://schemas.openxmlformats.org/officeDocument/2006/relationships/image" Target="../media/image-2-3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5-4.png"/><Relationship Id="rId4" Type="http://schemas.openxmlformats.org/officeDocument/2006/relationships/image" Target="../media/image-3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5-4.png"/><Relationship Id="rId4" Type="http://schemas.openxmlformats.org/officeDocument/2006/relationships/image" Target="../media/image-6-4.png"/><Relationship Id="rId5" Type="http://schemas.openxmlformats.org/officeDocument/2006/relationships/image" Target="../media/image-6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2.png"/><Relationship Id="rId4" Type="http://schemas.openxmlformats.org/officeDocument/2006/relationships/image" Target="../media/image-10-2.png"/><Relationship Id="rId5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2-3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3-3.png"/><Relationship Id="rId4" Type="http://schemas.openxmlformats.org/officeDocument/2006/relationships/image" Target="../media/image-13-3.png"/><Relationship Id="rId5" Type="http://schemas.openxmlformats.org/officeDocument/2006/relationships/image" Target="../media/image-2-3.png"/><Relationship Id="rId6" Type="http://schemas.openxmlformats.org/officeDocument/2006/relationships/image" Target="../media/image-12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jpeg"/><Relationship Id="rId2" Type="http://schemas.openxmlformats.org/officeDocument/2006/relationships/image" Target="../media/image-12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3-4.png"/><Relationship Id="rId6" Type="http://schemas.openxmlformats.org/officeDocument/2006/relationships/image" Target="../media/image-3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jpe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jpeg"/><Relationship Id="rId2" Type="http://schemas.openxmlformats.org/officeDocument/2006/relationships/image" Target="../media/image-15-2.png"/><Relationship Id="rId3" Type="http://schemas.openxmlformats.org/officeDocument/2006/relationships/image" Target="../media/image-5-4.png"/><Relationship Id="rId4" Type="http://schemas.openxmlformats.org/officeDocument/2006/relationships/image" Target="../media/image-15-4.png"/><Relationship Id="rId5" Type="http://schemas.openxmlformats.org/officeDocument/2006/relationships/image" Target="../media/image-15-4.png"/><Relationship Id="rId6" Type="http://schemas.openxmlformats.org/officeDocument/2006/relationships/image" Target="../media/image-15-4.png"/><Relationship Id="rId7" Type="http://schemas.openxmlformats.org/officeDocument/2006/relationships/image" Target="../media/image-15-7.png"/><Relationship Id="rId8" Type="http://schemas.openxmlformats.org/officeDocument/2006/relationships/image" Target="../media/image-15-7.png"/><Relationship Id="rId9" Type="http://schemas.openxmlformats.org/officeDocument/2006/relationships/image" Target="../media/image-15-9.jp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jpeg"/><Relationship Id="rId2" Type="http://schemas.openxmlformats.org/officeDocument/2006/relationships/image" Target="../media/image-5-4.png"/><Relationship Id="rId3" Type="http://schemas.openxmlformats.org/officeDocument/2006/relationships/image" Target="../media/image-1-4.png"/><Relationship Id="rId4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jpeg"/><Relationship Id="rId2" Type="http://schemas.openxmlformats.org/officeDocument/2006/relationships/image" Target="../media/image-17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jpeg"/><Relationship Id="rId2" Type="http://schemas.openxmlformats.org/officeDocument/2006/relationships/image" Target="../media/image-1-4.png"/><Relationship Id="rId3" Type="http://schemas.openxmlformats.org/officeDocument/2006/relationships/image" Target="../media/image-16-3.png"/><Relationship Id="rId4" Type="http://schemas.openxmlformats.org/officeDocument/2006/relationships/image" Target="../media/image-16-3.png"/><Relationship Id="rId5" Type="http://schemas.openxmlformats.org/officeDocument/2006/relationships/image" Target="../media/image-3-4.png"/><Relationship Id="rId6" Type="http://schemas.openxmlformats.org/officeDocument/2006/relationships/image" Target="../media/image-3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5-4.png"/><Relationship Id="rId4" Type="http://schemas.openxmlformats.org/officeDocument/2006/relationships/image" Target="../media/image-6-4.png"/><Relationship Id="rId5" Type="http://schemas.openxmlformats.org/officeDocument/2006/relationships/image" Target="../media/image-6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6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9-2.png"/><Relationship Id="rId3" Type="http://schemas.openxmlformats.org/officeDocument/2006/relationships/image" Target="../media/image-5-4.png"/><Relationship Id="rId4" Type="http://schemas.openxmlformats.org/officeDocument/2006/relationships/image" Target="../media/image-3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958000"/>
            <a:ext cx="12192000" cy="90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flipH="1" rot="5400000">
            <a:off x="-180000" y="6138000"/>
            <a:ext cx="900000" cy="540000"/>
          </a:xfrm>
          <a:prstGeom prst="round2SameRect">
            <a:avLst>
              <a:gd name="adj1" fmla="val 27924"/>
              <a:gd name="adj2" fmla="val 0"/>
            </a:avLst>
          </a:prstGeom>
          <a:gradFill rotWithShape="1" flip="none">
            <a:gsLst>
              <a:gs pos="0">
                <a:srgbClr val="2C53FC"/>
              </a:gs>
              <a:gs pos="51000">
                <a:srgbClr val="2C53FC"/>
              </a:gs>
              <a:gs pos="97000">
                <a:srgbClr val="766BFD"/>
              </a:gs>
              <a:gs pos="100000">
                <a:srgbClr val="766BFD"/>
              </a:gs>
            </a:gsLst>
            <a:lin ang="16200000" scaled="1"/>
          </a:gradFill>
          <a:ln/>
        </p:spPr>
      </p:sp>
      <p:sp>
        <p:nvSpPr>
          <p:cNvPr id="5" name="Text 3"/>
          <p:cNvSpPr/>
          <p:nvPr/>
        </p:nvSpPr>
        <p:spPr>
          <a:xfrm rot="5400000">
            <a:off x="-180000" y="6138000"/>
            <a:ext cx="900000" cy="540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0" descr="https://kimi-img.moonshot.cn/pub/slides/slides_tmpl/image/25-10-09-17:04:53-d3jnld8s8jdo4os5djag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67" y="6306662"/>
            <a:ext cx="202678" cy="20267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3263900" y="6422513"/>
            <a:ext cx="5664200" cy="0"/>
          </a:xfrm>
          <a:prstGeom prst="line">
            <a:avLst/>
          </a:prstGeom>
          <a:noFill/>
          <a:ln w="19050">
            <a:solidFill>
              <a:srgbClr val="E3E1FF">
                <a:alpha val="70196"/>
              </a:srgbClr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rot="17760000">
            <a:off x="10877550" y="88265"/>
            <a:ext cx="1242695" cy="1242695"/>
          </a:xfrm>
          <a:prstGeom prst="ellipse">
            <a:avLst/>
          </a:prstGeom>
          <a:gradFill rotWithShape="1" flip="none">
            <a:gsLst>
              <a:gs pos="0">
                <a:srgbClr val="766BFD">
                  <a:alpha val="34000"/>
                </a:srgbClr>
              </a:gs>
              <a:gs pos="76000">
                <a:srgbClr val="766BFD">
                  <a:alpha val="3000"/>
                </a:srgbClr>
              </a:gs>
              <a:gs pos="100000">
                <a:srgbClr val="766BFD">
                  <a:alpha val="3000"/>
                </a:srgbClr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 rot="17760000">
            <a:off x="10877550" y="88265"/>
            <a:ext cx="1242695" cy="1242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" y="830580"/>
            <a:ext cx="12191365" cy="515048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2640" y="1040130"/>
            <a:ext cx="6099810" cy="22650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工业机器人传感器全景解读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858453" y="6156000"/>
            <a:ext cx="2880000" cy="504000"/>
          </a:xfrm>
          <a:custGeom>
            <a:avLst/>
            <a:gdLst/>
            <a:ahLst/>
            <a:cxnLst/>
            <a:rect l="l" t="t" r="r" b="b"/>
            <a:pathLst>
              <a:path w="2880000" h="504000">
                <a:moveTo>
                  <a:pt x="0" y="0"/>
                </a:moveTo>
                <a:lnTo>
                  <a:pt x="2880000" y="0"/>
                </a:lnTo>
                <a:lnTo>
                  <a:pt x="2880000" y="504000"/>
                </a:lnTo>
                <a:lnTo>
                  <a:pt x="0" y="5040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858453" y="6156000"/>
            <a:ext cx="2880000" cy="504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832841" y="3906498"/>
            <a:ext cx="2880000" cy="545393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2C53FC"/>
              </a:gs>
              <a:gs pos="87000">
                <a:srgbClr val="36BFE6"/>
              </a:gs>
              <a:gs pos="100000">
                <a:srgbClr val="36BFE6"/>
              </a:gs>
            </a:gsLst>
            <a:lin ang="0" scaled="1"/>
          </a:gradFill>
          <a:ln/>
        </p:spPr>
      </p:sp>
      <p:sp>
        <p:nvSpPr>
          <p:cNvPr id="15" name="Text 11"/>
          <p:cNvSpPr/>
          <p:nvPr/>
        </p:nvSpPr>
        <p:spPr>
          <a:xfrm>
            <a:off x="832841" y="3906498"/>
            <a:ext cx="2880000" cy="54539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 AI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10-09-17:04:55-d3jnldos8jdo4os5djn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670550" y="932180"/>
            <a:ext cx="7790180" cy="438213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40" y="2282190"/>
            <a:ext cx="3115945" cy="389763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65" y="1653540"/>
            <a:ext cx="3115945" cy="40233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2155190"/>
            <a:ext cx="3115945" cy="40239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压力传感器工作机制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127760" y="252476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压力传感器定义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压力传感器能够测量气体或液体的压力，并将其转换为电信号输出。它广泛应用于液压系统、气动系统和工业自动化控制等领域。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19653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应变片式压力传感器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654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以应变片式压力传感器为例，当受到压力作用时，传感器内部的应变片会发生微小变形，引起电阻值的变化，从而测得压力大小。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65684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在航空航天中，压力传感器监控发动机燃油压力，确保飞行安全；在医疗设备中，用于血压监测，提供精确的生理参数。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5010" y="1489710"/>
            <a:ext cx="5313045" cy="4665980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DAE3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15010" y="1489710"/>
            <a:ext cx="5313045" cy="4665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-1678622" y="59499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压力传感器跨界案例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41400" y="16400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飞机发动机燃油压力监控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8018" y="21466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在飞机发动机中，压力传感器实时监控燃油压力，确保发动机在高空中稳定运行。一旦压力异常，传感器会立即发出警报，保障飞行安全。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080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电子血压计袖带压力监测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80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在医疗领域，电子血压计利用压力传感器监测袖带内的压力变化，通过精确测量提供可靠的血压数据，辅助医生进行诊断。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850" y="532130"/>
            <a:ext cx="84372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温湿度传感器结构与原理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121275" y="1758950"/>
            <a:ext cx="0" cy="4522470"/>
          </a:xfrm>
          <a:prstGeom prst="line">
            <a:avLst/>
          </a:prstGeom>
          <a:noFill/>
          <a:ln w="25400">
            <a:gradFill rotWithShape="1" flip="none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pic>
        <p:nvPicPr>
          <p:cNvPr id="4" name="Image 0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938530"/>
            <a:ext cx="4654550" cy="532066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1227455"/>
            <a:ext cx="752475" cy="75247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65" y="2857500"/>
            <a:ext cx="752475" cy="75247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10" y="4639945"/>
            <a:ext cx="735330" cy="73533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565140" y="13836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温湿度传感器定义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565140" y="17354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温湿度传感器能够同时测量环境的温度和湿度，是环境监控、农业自动化和智能家居等领域不可或缺的组件。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583555" y="308419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电阻式原理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583555" y="343598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常见的电阻式温湿度传感器利用热敏电阻测量温度，湿敏电阻测量湿度。环境变化引起元件性质变化，进而转换为电信号输出。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584190" y="47872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84190" y="51390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在智能温室中，温湿度传感器实时监测并调节环境条件，优化植物生长环境；在空调系统中，依据室内温湿度自动调节工作模式，提高舒适度和能效。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707130"/>
            <a:ext cx="6632575" cy="23348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03275" y="697230"/>
            <a:ext cx="608838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温湿度传感器场景速览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525780"/>
            <a:ext cx="5073650" cy="579818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03275" y="167068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智能温室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在智能温室中，温湿度传感器通过实时监测环境温湿度，自动控制通风、喷淋系统，为植物创造最佳生长条件。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953510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家用空调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772795" y="4352290"/>
            <a:ext cx="5987415" cy="1461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家用空调依据室内温湿度自动调节制冷、除湿和送风模式，提高能效和舒适度，为用户提供智能化的使用体验。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运动与位置测量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3-d3jnlfos8jdo4os5dk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0" y="2174240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位移传感器分类与原理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10-09-17:05:03-d3jnlfos8jdo4os5dkag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位移传感器定义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位移传感器用于测量物体位置或位移的变化，是数控机床、桥梁健康监测等领域的重要工具。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常见的位移传感器包括电位器式、LVDT（线性可变差动变压器）和磁致伸缩式。每种类型都有其独特的应用场景和优势。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LVDT工作原理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以LVDT为例，当铁芯在线圈内移动时，会引起线圈间互感系数的变化，产生差动电压输出，从而反映位移量。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位移传感器精密场景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数控机床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在数控机床中，位移传感器监测刀具或工件的位置，确保加工精度。通过高精度测量，实现微米级加工，提高产品质量。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桥梁健康监测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在桥梁健康监测系统中，位移传感器实时监控结构位移，预警潜在风险，保障桥梁的安全运行。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速度与加速度传感器原理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7:05:03-d3jnlfos8jdo4os5dk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-4048125"/>
            <a:ext cx="11017885" cy="68580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55" y="1702435"/>
            <a:ext cx="752475" cy="7524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85" y="2454910"/>
            <a:ext cx="752475" cy="7524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95" y="1305560"/>
            <a:ext cx="735330" cy="7353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速度传感器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速度传感器通过测量物体在单位时间内位移的变化来确定其速度，常见的工作原理包括电磁感应、光电效应和霍尔效应。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加速度传感器测量的是物体加速度，即速度变化率。常见的加速度传感器基于MEMS技术，内部有一个固定电极和一个随着外力移动的弹性膜片。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电容式加速度传感器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当加速度作用时，膜片移动导致电容变化，从而转化为电信号输出。这种传感器广泛应用于汽车ABS刹车系统和车辆稳定性控制。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2201545"/>
            <a:ext cx="12054205" cy="43008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92175"/>
            <a:ext cx="12192000" cy="2295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97470" y="1462405"/>
            <a:ext cx="4147820" cy="161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加速度传感器汽车安全应用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5:00-d3jnlf0s8jdo4os5dj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47650"/>
            <a:ext cx="6280785" cy="342265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4:59-d3jnleos8jdo4os5djp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05" y="1226820"/>
            <a:ext cx="4796790" cy="26142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524250"/>
            <a:ext cx="807720" cy="807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90" y="3524250"/>
            <a:ext cx="807720" cy="8077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712595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ABS刹车系统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665480" y="4363085"/>
            <a:ext cx="52171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在汽车ABS刹车系统中，加速度传感器实时监测车辆的加速度变化，及时调整制动力，防止车轮抱死，提高行车安全。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623810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车辆稳定性控制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8595" y="4363085"/>
            <a:ext cx="511683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加速度传感器还用于车辆稳定性控制，通过监测车辆的横向加速度，及时干预转向，防止车辆侧滑。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非接触检测与液位监测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2325" y="1708785"/>
            <a:ext cx="3623310" cy="3623945"/>
          </a:xfrm>
          <a:prstGeom prst="ellipse">
            <a:avLst/>
          </a:prstGeom>
          <a:solidFill>
            <a:srgbClr val="2F5BEE"/>
          </a:solidFill>
          <a:ln/>
        </p:spPr>
      </p:sp>
      <p:sp>
        <p:nvSpPr>
          <p:cNvPr id="3" name="Text 1"/>
          <p:cNvSpPr/>
          <p:nvPr/>
        </p:nvSpPr>
        <p:spPr>
          <a:xfrm>
            <a:off x="822325" y="1708785"/>
            <a:ext cx="3623310" cy="3623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09-17:04:54-d3jnldgs8jdo4os5djf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239010"/>
            <a:ext cx="2011680" cy="33464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0025" y="2356485"/>
            <a:ext cx="1125220" cy="1485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76195" y="3487420"/>
            <a:ext cx="1377950" cy="1244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67460" y="4068445"/>
            <a:ext cx="1433195" cy="24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067935" y="108839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067935" y="108839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90795" y="195453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5067935" y="215392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067935" y="215392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90795" y="302006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067935" y="321945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67935" y="321945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090795" y="408559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17" name="Shape 14"/>
          <p:cNvSpPr/>
          <p:nvPr/>
        </p:nvSpPr>
        <p:spPr>
          <a:xfrm>
            <a:off x="5067935" y="428498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067935" y="428498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090795" y="515112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sp>
        <p:nvSpPr>
          <p:cNvPr id="20" name="Shape 17"/>
          <p:cNvSpPr/>
          <p:nvPr/>
        </p:nvSpPr>
        <p:spPr>
          <a:xfrm>
            <a:off x="5067935" y="5350510"/>
            <a:ext cx="763905" cy="763905"/>
          </a:xfrm>
          <a:prstGeom prst="round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1D3EB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067935" y="5350510"/>
            <a:ext cx="763905" cy="763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90795" y="6216650"/>
            <a:ext cx="6228080" cy="7620"/>
          </a:xfrm>
          <a:prstGeom prst="line">
            <a:avLst/>
          </a:prstGeom>
          <a:noFill/>
          <a:ln w="19050">
            <a:solidFill>
              <a:srgbClr val="1D3EBF"/>
            </a:solidFill>
            <a:prstDash val="solid"/>
            <a:headEnd type="none"/>
            <a:tailEnd type="none"/>
          </a:ln>
        </p:spPr>
      </p:sp>
      <p:pic>
        <p:nvPicPr>
          <p:cNvPr id="23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5121565" y="120567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5984240" y="124015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课程导入与传感器总览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5121565" y="227120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5984240" y="230568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环境感知三剑客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5121565" y="333673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5984240" y="337121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运动与位置测量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121565" y="440226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5984240" y="443674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非接触检测与液位监测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5121565" y="5467799"/>
            <a:ext cx="656208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1D3E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5984240" y="5502275"/>
            <a:ext cx="5948045" cy="4389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4454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特殊检测与前沿技术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70" y="704215"/>
            <a:ext cx="68872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55165"/>
            <a:ext cx="3375025" cy="409194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10" y="1955165"/>
            <a:ext cx="3375025" cy="409194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1-d3jnlf8s8jdo4os5dk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01140"/>
            <a:ext cx="1291590" cy="129159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1955165"/>
            <a:ext cx="3375025" cy="40919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298" y="67056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接近传感器无接触优势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109791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接近传感器定义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2014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接近传感器通过电磁场或超声波等方式检测目标物体的接近程度，无需物理接触即可工作，具有高可靠性和长寿命。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733290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755515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常见的接近传感器包括电感式、电容式、磁性式和超声波式。每种类型都有其独特的应用场景和优势。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8373745" y="2226945"/>
            <a:ext cx="280543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电感式接近传感器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8395970" y="2983865"/>
            <a:ext cx="2761615" cy="298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以电感式接近传感器为例，当金属物体接近感应区域时，会改变周围磁场，导致线圈电感量变化，进而触发传感器输出信号。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712595"/>
            <a:ext cx="9752965" cy="4559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473392" y="46164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接近传感器工业与民生案例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5045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汽车制造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07285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在汽车制造中，接近传感器用于监测零部件的位置，确保装配精度。通过高精度检测，提高生产效率和产品质量。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374130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智能门锁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516370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在智能门锁系统中，接近传感器通过检测钥匙或手机等的接近，实现无接触解锁，提升用户体验。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4765" y="467995"/>
            <a:ext cx="1047940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液位传感器类型与原理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4" name="Text 2"/>
          <p:cNvSpPr/>
          <p:nvPr/>
        </p:nvSpPr>
        <p:spPr>
          <a:xfrm>
            <a:off x="1294765" y="150177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29381" y="150177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 flipV="1">
            <a:off x="10794626" y="150177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8" name="Text 6"/>
          <p:cNvSpPr/>
          <p:nvPr/>
        </p:nvSpPr>
        <p:spPr>
          <a:xfrm>
            <a:off x="10794626" y="150177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0" name="Text 8"/>
          <p:cNvSpPr/>
          <p:nvPr/>
        </p:nvSpPr>
        <p:spPr>
          <a:xfrm>
            <a:off x="1294765" y="3153410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429381" y="3153410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 flipV="1">
            <a:off x="10794626" y="3153410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14" name="Text 12"/>
          <p:cNvSpPr/>
          <p:nvPr/>
        </p:nvSpPr>
        <p:spPr>
          <a:xfrm>
            <a:off x="10794626" y="3153410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solidFill>
            <a:srgbClr val="4874CB"/>
          </a:solidFill>
          <a:ln/>
        </p:spPr>
      </p:sp>
      <p:sp>
        <p:nvSpPr>
          <p:cNvPr id="16" name="Text 14"/>
          <p:cNvSpPr/>
          <p:nvPr/>
        </p:nvSpPr>
        <p:spPr>
          <a:xfrm>
            <a:off x="1294765" y="4805045"/>
            <a:ext cx="9692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solidFill>
            <a:srgbClr val="FFFFFF"/>
          </a:solidFill>
          <a:ln w="19050">
            <a:solidFill>
              <a:srgbClr val="4874C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429381" y="4805045"/>
            <a:ext cx="9607554" cy="1432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 flipV="1">
            <a:off x="10794626" y="4805045"/>
            <a:ext cx="242309" cy="228600"/>
          </a:xfrm>
          <a:prstGeom prst="rtTriangle">
            <a:avLst/>
          </a:prstGeom>
          <a:solidFill>
            <a:srgbClr val="4874CB"/>
          </a:solidFill>
          <a:ln/>
        </p:spPr>
      </p:sp>
      <p:sp>
        <p:nvSpPr>
          <p:cNvPr id="20" name="Text 18"/>
          <p:cNvSpPr/>
          <p:nvPr/>
        </p:nvSpPr>
        <p:spPr>
          <a:xfrm>
            <a:off x="10794626" y="4805045"/>
            <a:ext cx="242309" cy="228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521593" y="1598930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液位传感器定义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6786" y="187388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液位传感器用于检测容器中液体的高度，广泛应用于工业储罐、家用电器和水处理系统等领域。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21593" y="3250565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76786" y="3522345"/>
            <a:ext cx="9326206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常见的液位传感器包括浮球式、超声波式、电容式和雷达式。每种类型都有其独特的测量原理和应用场景。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521593" y="4902200"/>
            <a:ext cx="735004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超声波式液位传感器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576786" y="5183505"/>
            <a:ext cx="9326206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超声波式液位传感器通过发送和接收超声波脉冲，根据回波时间计算液位高度。这种传感器具有非接触、高精度的特点。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2201545"/>
            <a:ext cx="12054205" cy="430085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892175"/>
            <a:ext cx="12192000" cy="2295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97470" y="1462405"/>
            <a:ext cx="4147820" cy="1610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just"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液位传感器多场景速览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5:00-d3jnlf0s8jdo4os5djs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247650"/>
            <a:ext cx="6280785" cy="342265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4:59-d3jnleos8jdo4os5djp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705" y="1226820"/>
            <a:ext cx="4796790" cy="261429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" y="3524250"/>
            <a:ext cx="807720" cy="80772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90" y="3524250"/>
            <a:ext cx="807720" cy="80772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712595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工业储罐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665480" y="4363085"/>
            <a:ext cx="52171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在工业储罐中，液位传感器实时监控液体高度，确保生产安全和效率。通过精确测量，避免液体溢出或干涸。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7623810" y="375221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家用洗衣机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6538595" y="4363085"/>
            <a:ext cx="511683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在家用洗衣机中，液位传感器自动控制水位，实现智能化洗衣。通过精确测量水位，节约用水并提高洗衣效果。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特殊检测与前沿技术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光纤传感器光信号转换机制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3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光纤传感器定义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光纤传感器利用光纤作为传感元件，将被测量（如光强、温度、压力）转换为光信号的变化，再通过光电探测器转换为电信号。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常见类型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常见的光纤传感器包括干涉型、折射率型和强度型。每种类型都有其独特的应用场景和优势。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强度型光纤传感器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强度型光纤传感器通过检测光纤中的光强变化来测量被测量。当外力作用于光纤时，光强会发生变化，从而实现测量。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675765"/>
            <a:ext cx="4923790" cy="4412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05" y="513080"/>
            <a:ext cx="6061710" cy="8839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84925" y="1675765"/>
            <a:ext cx="4953000" cy="44132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FFFFFF"/>
              </a:gs>
            </a:gsLst>
            <a:path path="circle">
              <a:fillToRect t="100000" l="100000"/>
            </a:path>
            <a:tileRect r="-100000" b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384925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0" y="48260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光纤传感器土木安全案例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85" y="1905000"/>
            <a:ext cx="1181100" cy="11811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09-17:05:00-d3jnlf0s8jdo4os5djr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1943100"/>
            <a:ext cx="1153795" cy="11537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桥梁健康监测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在桥梁健康监测中，光纤传感器用于实时监测结构应变和裂缝。通过分布式光纤传感技术，实现长距离、实时监测，保障桥梁安全。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油罐火灾预警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在油罐区，光纤传感器用于火灾早期预警。通过监测温度变化，及时发现火灾隐患，保障油罐区的安全。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47330" y="218630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84733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4130" y="59817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颜色传感器三原色识别原理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4953000"/>
            <a:ext cx="1951990" cy="169037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10-09-17:05:02-d3jnlfgs8jdo4os5dk1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0" y="226695"/>
            <a:ext cx="3445510" cy="29591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颜色传感器定义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颜色传感器用于识别物体的颜色，广泛应用于印刷、包装、农业等领域。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三原色识别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颜色传感器通常基于比较反射光谱与标准颜色数据的方法。它们包含多个光敏元件，分别对红、绿、蓝光敏感，通过比较不同颜色通道的光强比值来确定颜色。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8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在印刷和包装行业，颜色传感器确保色彩一致性；在农业中，用于果实成熟度的自动筛选；在自动化装配线，用于零件颜色分类和质量控制。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201930"/>
            <a:ext cx="5062220" cy="43840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654050"/>
            <a:ext cx="6112510" cy="88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3720"/>
            <a:ext cx="12192000" cy="45885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663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颜色传感器产线分拣案例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" y="4719320"/>
            <a:ext cx="2080895" cy="18021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印刷包装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在印刷包装行业，颜色传感器实时检测产品颜色，确保色彩一致性。通过高精度检测，提高产品质量和生产效率。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农业分拣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在农业领域，颜色传感器用于果实成熟度的自动筛选。通过检测果实颜色，实现自动化分拣，提高生产效率。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040" y="2282190"/>
            <a:ext cx="3115945" cy="389763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765" y="1653540"/>
            <a:ext cx="3115945" cy="402336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2-d3jnlfgs8jdo4os5dk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90" y="2155190"/>
            <a:ext cx="3115945" cy="402399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激光测距传感器脉冲计时原理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1127760" y="252476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激光测距传感器定义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激光测距传感器通过发射激光脉冲并测量其往返时间来计算距离。这种传感器具有高精度和长距离测量的特点。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19653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脉冲计时原理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654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激光测距传感器利用光速恒定的特性，通过测量激光脉冲的往返时间来计算距离。这种方法能够实现高精度的远距离测量。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65684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在建筑和施工中，激光测距传感器用于精确测量距离和体积；在自动驾驶汽车中，作为障碍物检测的关键组件；在地形测绘和无人机导航中，实现精准定位和避障。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5960" y="1688801"/>
            <a:ext cx="10822940" cy="4394499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E4F4FD"/>
            </a:solidFill>
            <a:prstDash val="solid"/>
          </a:ln>
          <a:effectLst>
            <a:outerShdw sx="100000" sy="100000" kx="0" ky="0" algn="bl" rotWithShape="0" blurRad="254000" dist="190500" dir="2700000">
              <a:srgbClr val="7ac6f7">
                <a:alpha val="10196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695960" y="1688801"/>
            <a:ext cx="10822940" cy="4394499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300480" y="5154295"/>
            <a:ext cx="9591040" cy="0"/>
          </a:xfrm>
          <a:prstGeom prst="line">
            <a:avLst/>
          </a:prstGeom>
          <a:noFill/>
          <a:ln w="19050">
            <a:solidFill>
              <a:srgbClr val="D6E6FB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1299210" y="3590925"/>
            <a:ext cx="9591040" cy="0"/>
          </a:xfrm>
          <a:prstGeom prst="line">
            <a:avLst/>
          </a:prstGeom>
          <a:noFill/>
          <a:ln w="19050">
            <a:solidFill>
              <a:srgbClr val="D6E6FB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3120" y="588010"/>
            <a:ext cx="2084070" cy="10401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21A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105834" y="719187"/>
            <a:ext cx="4628517" cy="655662"/>
          </a:xfrm>
          <a:custGeom>
            <a:avLst/>
            <a:gdLst/>
            <a:ahLst/>
            <a:cxnLst/>
            <a:rect l="l" t="t" r="r" b="b"/>
            <a:pathLst>
              <a:path w="4628517" h="655662">
                <a:moveTo>
                  <a:pt x="865138" y="117053"/>
                </a:moveTo>
                <a:cubicBezTo>
                  <a:pt x="812205" y="117053"/>
                  <a:pt x="770527" y="136698"/>
                  <a:pt x="740104" y="175989"/>
                </a:cubicBezTo>
                <a:cubicBezTo>
                  <a:pt x="709681" y="215280"/>
                  <a:pt x="694469" y="266166"/>
                  <a:pt x="694469" y="328649"/>
                </a:cubicBezTo>
                <a:cubicBezTo>
                  <a:pt x="694469" y="390314"/>
                  <a:pt x="709340" y="440723"/>
                  <a:pt x="739080" y="479877"/>
                </a:cubicBezTo>
                <a:cubicBezTo>
                  <a:pt x="768821" y="519032"/>
                  <a:pt x="809613" y="538609"/>
                  <a:pt x="861454" y="538609"/>
                </a:cubicBezTo>
                <a:cubicBezTo>
                  <a:pt x="914388" y="538609"/>
                  <a:pt x="955588" y="519850"/>
                  <a:pt x="985056" y="482333"/>
                </a:cubicBezTo>
                <a:cubicBezTo>
                  <a:pt x="1014524" y="444816"/>
                  <a:pt x="1029258" y="394407"/>
                  <a:pt x="1029258" y="331105"/>
                </a:cubicBezTo>
                <a:cubicBezTo>
                  <a:pt x="1029258" y="265075"/>
                  <a:pt x="1014933" y="212892"/>
                  <a:pt x="986284" y="174557"/>
                </a:cubicBezTo>
                <a:cubicBezTo>
                  <a:pt x="957634" y="136221"/>
                  <a:pt x="917253" y="117053"/>
                  <a:pt x="865138" y="117053"/>
                </a:cubicBezTo>
                <a:close/>
                <a:moveTo>
                  <a:pt x="3647480" y="10641"/>
                </a:moveTo>
                <a:lnTo>
                  <a:pt x="4144342" y="10641"/>
                </a:lnTo>
                <a:lnTo>
                  <a:pt x="4144342" y="121146"/>
                </a:lnTo>
                <a:lnTo>
                  <a:pt x="3963442" y="121146"/>
                </a:lnTo>
                <a:lnTo>
                  <a:pt x="3963442" y="644612"/>
                </a:lnTo>
                <a:lnTo>
                  <a:pt x="3827971" y="644612"/>
                </a:lnTo>
                <a:lnTo>
                  <a:pt x="3827971" y="121146"/>
                </a:lnTo>
                <a:lnTo>
                  <a:pt x="3647480" y="121146"/>
                </a:lnTo>
                <a:close/>
                <a:moveTo>
                  <a:pt x="2992450" y="10641"/>
                </a:moveTo>
                <a:lnTo>
                  <a:pt x="3139790" y="10641"/>
                </a:lnTo>
                <a:lnTo>
                  <a:pt x="3398453" y="409277"/>
                </a:lnTo>
                <a:cubicBezTo>
                  <a:pt x="3415643" y="435744"/>
                  <a:pt x="3426147" y="452524"/>
                  <a:pt x="3429968" y="459618"/>
                </a:cubicBezTo>
                <a:lnTo>
                  <a:pt x="3432014" y="459618"/>
                </a:lnTo>
                <a:cubicBezTo>
                  <a:pt x="3429285" y="444338"/>
                  <a:pt x="3427921" y="415143"/>
                  <a:pt x="3427921" y="372033"/>
                </a:cubicBezTo>
                <a:lnTo>
                  <a:pt x="3427921" y="10641"/>
                </a:lnTo>
                <a:lnTo>
                  <a:pt x="3556025" y="10641"/>
                </a:lnTo>
                <a:lnTo>
                  <a:pt x="3556025" y="644612"/>
                </a:lnTo>
                <a:lnTo>
                  <a:pt x="3417689" y="644612"/>
                </a:lnTo>
                <a:lnTo>
                  <a:pt x="3149203" y="234516"/>
                </a:lnTo>
                <a:cubicBezTo>
                  <a:pt x="3135288" y="213233"/>
                  <a:pt x="3125192" y="196044"/>
                  <a:pt x="3118916" y="182947"/>
                </a:cubicBezTo>
                <a:lnTo>
                  <a:pt x="3116870" y="182947"/>
                </a:lnTo>
                <a:cubicBezTo>
                  <a:pt x="3119326" y="204775"/>
                  <a:pt x="3120554" y="238472"/>
                  <a:pt x="3120554" y="284038"/>
                </a:cubicBezTo>
                <a:lnTo>
                  <a:pt x="3120554" y="644612"/>
                </a:lnTo>
                <a:lnTo>
                  <a:pt x="2992450" y="644612"/>
                </a:lnTo>
                <a:close/>
                <a:moveTo>
                  <a:pt x="2516200" y="10641"/>
                </a:moveTo>
                <a:lnTo>
                  <a:pt x="2876773" y="10641"/>
                </a:lnTo>
                <a:lnTo>
                  <a:pt x="2876773" y="121146"/>
                </a:lnTo>
                <a:lnTo>
                  <a:pt x="2651261" y="121146"/>
                </a:lnTo>
                <a:lnTo>
                  <a:pt x="2651261" y="270532"/>
                </a:lnTo>
                <a:lnTo>
                  <a:pt x="2860811" y="270532"/>
                </a:lnTo>
                <a:lnTo>
                  <a:pt x="2860811" y="380628"/>
                </a:lnTo>
                <a:lnTo>
                  <a:pt x="2651261" y="380628"/>
                </a:lnTo>
                <a:lnTo>
                  <a:pt x="2651261" y="534107"/>
                </a:lnTo>
                <a:lnTo>
                  <a:pt x="2891507" y="534107"/>
                </a:lnTo>
                <a:lnTo>
                  <a:pt x="2891507" y="644612"/>
                </a:lnTo>
                <a:lnTo>
                  <a:pt x="2516200" y="644612"/>
                </a:lnTo>
                <a:close/>
                <a:moveTo>
                  <a:pt x="1932980" y="10641"/>
                </a:moveTo>
                <a:lnTo>
                  <a:pt x="2429842" y="10641"/>
                </a:lnTo>
                <a:lnTo>
                  <a:pt x="2429842" y="121146"/>
                </a:lnTo>
                <a:lnTo>
                  <a:pt x="2248942" y="121146"/>
                </a:lnTo>
                <a:lnTo>
                  <a:pt x="2248942" y="644612"/>
                </a:lnTo>
                <a:lnTo>
                  <a:pt x="2113471" y="644612"/>
                </a:lnTo>
                <a:lnTo>
                  <a:pt x="2113471" y="121146"/>
                </a:lnTo>
                <a:lnTo>
                  <a:pt x="1932980" y="121146"/>
                </a:lnTo>
                <a:close/>
                <a:moveTo>
                  <a:pt x="1277950" y="10641"/>
                </a:moveTo>
                <a:lnTo>
                  <a:pt x="1425290" y="10641"/>
                </a:lnTo>
                <a:lnTo>
                  <a:pt x="1683953" y="409277"/>
                </a:lnTo>
                <a:cubicBezTo>
                  <a:pt x="1701143" y="435744"/>
                  <a:pt x="1711647" y="452524"/>
                  <a:pt x="1715467" y="459618"/>
                </a:cubicBezTo>
                <a:lnTo>
                  <a:pt x="1717514" y="459618"/>
                </a:lnTo>
                <a:cubicBezTo>
                  <a:pt x="1714785" y="444338"/>
                  <a:pt x="1713421" y="415143"/>
                  <a:pt x="1713421" y="372033"/>
                </a:cubicBezTo>
                <a:lnTo>
                  <a:pt x="1713421" y="10641"/>
                </a:lnTo>
                <a:lnTo>
                  <a:pt x="1841525" y="10641"/>
                </a:lnTo>
                <a:lnTo>
                  <a:pt x="1841525" y="644612"/>
                </a:lnTo>
                <a:lnTo>
                  <a:pt x="1703189" y="644612"/>
                </a:lnTo>
                <a:lnTo>
                  <a:pt x="1434703" y="234516"/>
                </a:lnTo>
                <a:cubicBezTo>
                  <a:pt x="1420788" y="213233"/>
                  <a:pt x="1410692" y="196044"/>
                  <a:pt x="1404417" y="182947"/>
                </a:cubicBezTo>
                <a:lnTo>
                  <a:pt x="1402370" y="182947"/>
                </a:lnTo>
                <a:cubicBezTo>
                  <a:pt x="1404826" y="204775"/>
                  <a:pt x="1406054" y="238472"/>
                  <a:pt x="1406054" y="284038"/>
                </a:cubicBezTo>
                <a:lnTo>
                  <a:pt x="1406054" y="644612"/>
                </a:lnTo>
                <a:lnTo>
                  <a:pt x="1277950" y="644612"/>
                </a:lnTo>
                <a:close/>
                <a:moveTo>
                  <a:pt x="4444752" y="0"/>
                </a:moveTo>
                <a:cubicBezTo>
                  <a:pt x="4506689" y="0"/>
                  <a:pt x="4558667" y="8049"/>
                  <a:pt x="4600687" y="24147"/>
                </a:cubicBezTo>
                <a:lnTo>
                  <a:pt x="4600687" y="151023"/>
                </a:lnTo>
                <a:cubicBezTo>
                  <a:pt x="4558122" y="122101"/>
                  <a:pt x="4508326" y="107640"/>
                  <a:pt x="4451300" y="107640"/>
                </a:cubicBezTo>
                <a:cubicBezTo>
                  <a:pt x="4418013" y="107640"/>
                  <a:pt x="4391410" y="113711"/>
                  <a:pt x="4371491" y="125852"/>
                </a:cubicBezTo>
                <a:cubicBezTo>
                  <a:pt x="4351573" y="137994"/>
                  <a:pt x="4341614" y="154297"/>
                  <a:pt x="4341614" y="174761"/>
                </a:cubicBezTo>
                <a:cubicBezTo>
                  <a:pt x="4341614" y="191132"/>
                  <a:pt x="4348435" y="206207"/>
                  <a:pt x="4362078" y="219986"/>
                </a:cubicBezTo>
                <a:cubicBezTo>
                  <a:pt x="4375720" y="233765"/>
                  <a:pt x="4409418" y="252387"/>
                  <a:pt x="4463169" y="275853"/>
                </a:cubicBezTo>
                <a:cubicBezTo>
                  <a:pt x="4526198" y="302865"/>
                  <a:pt x="4569513" y="331378"/>
                  <a:pt x="4593115" y="361392"/>
                </a:cubicBezTo>
                <a:cubicBezTo>
                  <a:pt x="4616717" y="391405"/>
                  <a:pt x="4628517" y="427149"/>
                  <a:pt x="4628517" y="468622"/>
                </a:cubicBezTo>
                <a:cubicBezTo>
                  <a:pt x="4628517" y="529468"/>
                  <a:pt x="4606962" y="575853"/>
                  <a:pt x="4563852" y="607777"/>
                </a:cubicBezTo>
                <a:cubicBezTo>
                  <a:pt x="4520741" y="639700"/>
                  <a:pt x="4459486" y="655662"/>
                  <a:pt x="4380086" y="655662"/>
                </a:cubicBezTo>
                <a:cubicBezTo>
                  <a:pt x="4307508" y="655662"/>
                  <a:pt x="4248026" y="643929"/>
                  <a:pt x="4201641" y="620464"/>
                </a:cubicBezTo>
                <a:lnTo>
                  <a:pt x="4201641" y="484993"/>
                </a:lnTo>
                <a:cubicBezTo>
                  <a:pt x="4252665" y="527285"/>
                  <a:pt x="4310645" y="548431"/>
                  <a:pt x="4375584" y="548431"/>
                </a:cubicBezTo>
                <a:cubicBezTo>
                  <a:pt x="4412419" y="548431"/>
                  <a:pt x="4440114" y="542088"/>
                  <a:pt x="4458667" y="529400"/>
                </a:cubicBezTo>
                <a:cubicBezTo>
                  <a:pt x="4477221" y="516712"/>
                  <a:pt x="4486498" y="500410"/>
                  <a:pt x="4486498" y="480491"/>
                </a:cubicBezTo>
                <a:cubicBezTo>
                  <a:pt x="4486498" y="463302"/>
                  <a:pt x="4479131" y="447067"/>
                  <a:pt x="4464397" y="431787"/>
                </a:cubicBezTo>
                <a:cubicBezTo>
                  <a:pt x="4449663" y="416508"/>
                  <a:pt x="4410782" y="395771"/>
                  <a:pt x="4347753" y="369577"/>
                </a:cubicBezTo>
                <a:cubicBezTo>
                  <a:pt x="4248708" y="327558"/>
                  <a:pt x="4199186" y="266439"/>
                  <a:pt x="4199186" y="186221"/>
                </a:cubicBezTo>
                <a:cubicBezTo>
                  <a:pt x="4199186" y="127285"/>
                  <a:pt x="4221627" y="81514"/>
                  <a:pt x="4266512" y="48908"/>
                </a:cubicBezTo>
                <a:cubicBezTo>
                  <a:pt x="4311396" y="16303"/>
                  <a:pt x="4370809" y="0"/>
                  <a:pt x="4444752" y="0"/>
                </a:cubicBezTo>
                <a:close/>
                <a:moveTo>
                  <a:pt x="869231" y="0"/>
                </a:moveTo>
                <a:cubicBezTo>
                  <a:pt x="959817" y="0"/>
                  <a:pt x="1032737" y="30150"/>
                  <a:pt x="1087989" y="90450"/>
                </a:cubicBezTo>
                <a:cubicBezTo>
                  <a:pt x="1143242" y="150750"/>
                  <a:pt x="1170868" y="228240"/>
                  <a:pt x="1170868" y="322920"/>
                </a:cubicBezTo>
                <a:cubicBezTo>
                  <a:pt x="1170868" y="421692"/>
                  <a:pt x="1142150" y="501842"/>
                  <a:pt x="1084715" y="563370"/>
                </a:cubicBezTo>
                <a:cubicBezTo>
                  <a:pt x="1027280" y="624898"/>
                  <a:pt x="952041" y="655662"/>
                  <a:pt x="858999" y="655662"/>
                </a:cubicBezTo>
                <a:cubicBezTo>
                  <a:pt x="768139" y="655662"/>
                  <a:pt x="694333" y="625853"/>
                  <a:pt x="637580" y="566235"/>
                </a:cubicBezTo>
                <a:cubicBezTo>
                  <a:pt x="580827" y="506617"/>
                  <a:pt x="552450" y="429877"/>
                  <a:pt x="552450" y="336016"/>
                </a:cubicBezTo>
                <a:cubicBezTo>
                  <a:pt x="552450" y="236698"/>
                  <a:pt x="581440" y="155866"/>
                  <a:pt x="639421" y="93520"/>
                </a:cubicBezTo>
                <a:cubicBezTo>
                  <a:pt x="697402" y="31173"/>
                  <a:pt x="774005" y="0"/>
                  <a:pt x="869231" y="0"/>
                </a:cubicBezTo>
                <a:close/>
                <a:moveTo>
                  <a:pt x="336426" y="0"/>
                </a:moveTo>
                <a:cubicBezTo>
                  <a:pt x="398363" y="0"/>
                  <a:pt x="450205" y="8049"/>
                  <a:pt x="491951" y="24147"/>
                </a:cubicBezTo>
                <a:lnTo>
                  <a:pt x="491951" y="154707"/>
                </a:lnTo>
                <a:cubicBezTo>
                  <a:pt x="449114" y="129604"/>
                  <a:pt x="400546" y="117053"/>
                  <a:pt x="346249" y="117053"/>
                </a:cubicBezTo>
                <a:cubicBezTo>
                  <a:pt x="284311" y="117053"/>
                  <a:pt x="234789" y="136835"/>
                  <a:pt x="197681" y="176398"/>
                </a:cubicBezTo>
                <a:cubicBezTo>
                  <a:pt x="160573" y="215962"/>
                  <a:pt x="142019" y="267667"/>
                  <a:pt x="142019" y="331514"/>
                </a:cubicBezTo>
                <a:cubicBezTo>
                  <a:pt x="142019" y="393725"/>
                  <a:pt x="159618" y="443793"/>
                  <a:pt x="194816" y="481719"/>
                </a:cubicBezTo>
                <a:cubicBezTo>
                  <a:pt x="230014" y="519646"/>
                  <a:pt x="277626" y="538609"/>
                  <a:pt x="337654" y="538609"/>
                </a:cubicBezTo>
                <a:cubicBezTo>
                  <a:pt x="394134" y="538609"/>
                  <a:pt x="445567" y="524966"/>
                  <a:pt x="491951" y="497681"/>
                </a:cubicBezTo>
                <a:lnTo>
                  <a:pt x="491951" y="621692"/>
                </a:lnTo>
                <a:cubicBezTo>
                  <a:pt x="445839" y="644339"/>
                  <a:pt x="385676" y="655662"/>
                  <a:pt x="311460" y="655662"/>
                </a:cubicBezTo>
                <a:cubicBezTo>
                  <a:pt x="215962" y="655662"/>
                  <a:pt x="140177" y="627081"/>
                  <a:pt x="84106" y="569918"/>
                </a:cubicBezTo>
                <a:cubicBezTo>
                  <a:pt x="28035" y="512756"/>
                  <a:pt x="0" y="436562"/>
                  <a:pt x="0" y="341337"/>
                </a:cubicBezTo>
                <a:cubicBezTo>
                  <a:pt x="0" y="241201"/>
                  <a:pt x="31310" y="159277"/>
                  <a:pt x="93929" y="95566"/>
                </a:cubicBezTo>
                <a:cubicBezTo>
                  <a:pt x="156549" y="31855"/>
                  <a:pt x="237381" y="0"/>
                  <a:pt x="336426" y="0"/>
                </a:cubicBezTo>
                <a:close/>
              </a:path>
            </a:pathLst>
          </a:custGeom>
          <a:solidFill>
            <a:srgbClr val="7DB6D9">
              <a:alpha val="10196"/>
            </a:srgbClr>
          </a:solidFill>
          <a:ln w="19050">
            <a:solidFill>
              <a:srgbClr val="F3F7FA">
                <a:alpha val="14902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05834" y="719187"/>
            <a:ext cx="4628517" cy="655662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409825"/>
            <a:ext cx="1181100" cy="1181100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20" y="3955415"/>
            <a:ext cx="1181100" cy="11811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717165" y="2637155"/>
            <a:ext cx="8172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1025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选型方法论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2717165" y="4203065"/>
            <a:ext cx="81724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2800" dirty="0">
                <a:solidFill>
                  <a:srgbClr val="10254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课程回顾与展望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707130"/>
            <a:ext cx="6632575" cy="23348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1419225"/>
            <a:ext cx="6632575" cy="23348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03275" y="697230"/>
            <a:ext cx="608838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激光测距多行业精准场景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775" y="525780"/>
            <a:ext cx="5073650" cy="579818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03275" y="1670685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建筑测量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03275" y="2069465"/>
            <a:ext cx="5988050" cy="1181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在建筑测量中，激光测距传感器用于快速测量建筑物的高度、宽度和体积，提高工作效率和测量精度。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953510"/>
            <a:ext cx="609600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自动驾驶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772795" y="4352290"/>
            <a:ext cx="5987415" cy="1461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在自动驾驶汽车中，激光测距传感器作为关键组件，实时检测障碍物距离，为自动驾驶系统提供精准数据支持。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选型方法论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8850" y="532130"/>
            <a:ext cx="843724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传感器选型第一步：明确应用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5121275" y="1758950"/>
            <a:ext cx="0" cy="4522470"/>
          </a:xfrm>
          <a:prstGeom prst="line">
            <a:avLst/>
          </a:prstGeom>
          <a:noFill/>
          <a:ln w="25400">
            <a:gradFill rotWithShape="1" flip="none">
              <a:gsLst>
                <a:gs pos="0">
                  <a:srgbClr val="5A7DD4"/>
                </a:gs>
                <a:gs pos="47000">
                  <a:srgbClr val="5A7DD4"/>
                </a:gs>
                <a:gs pos="100000">
                  <a:srgbClr val="C8D5EF"/>
                </a:gs>
              </a:gsLst>
              <a:lin ang="5400000" scaled="1"/>
            </a:gradFill>
            <a:prstDash val="sysDot"/>
            <a:headEnd type="none"/>
            <a:tailEnd type="none"/>
          </a:ln>
        </p:spPr>
      </p:sp>
      <p:pic>
        <p:nvPicPr>
          <p:cNvPr id="4" name="Image 0" descr="https://kimi-img.moonshot.cn/pub/slides/slides_tmpl/image/25-10-09-17:05:02-d3jnlfgs8jdo4os5dk2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938530"/>
            <a:ext cx="4654550" cy="532066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65" y="1227455"/>
            <a:ext cx="752475" cy="75247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465" y="2857500"/>
            <a:ext cx="752475" cy="75247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10" y="4639945"/>
            <a:ext cx="735330" cy="73533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5565140" y="13836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明确应用需求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565140" y="17354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在选型传感器时，首先需要明确传感器将用于监测什么类型的物理量，例如温度、压力、湿度、光强等。这将决定传感器的基本类型。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583555" y="308419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物理量决定类型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5583555" y="343598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不同的物理量需要不同类型的传感器。例如，温度测量需要温度传感器，压力测量需要压力传感器。明确物理量是选型的第一步。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5584190" y="4787265"/>
            <a:ext cx="7733665" cy="44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需求导向思维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5584190" y="5139055"/>
            <a:ext cx="5958205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需求导向的选型思维能够帮助工程师避免盲目选型，确保所选传感器能够满足实际应用需求。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技术规格与环境适配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技术规格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查阅传感器的技术规格，了解其适应的温度范围、湿度范围、压力范围、抗干扰能力等。这些信息将帮助你判断传感器是否能在特定环境下正常工作。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环境适配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传感器必须能够在目标环境中稳定工作。例如，在高温、高湿度或强电磁干扰的环境中，需要选择具有相应防护能力的传感器。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0365" y="1541780"/>
            <a:ext cx="2813685" cy="45148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380365" y="1541780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0365" y="418465"/>
            <a:ext cx="8079105" cy="6229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核心性能参数解读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78505" y="1950720"/>
            <a:ext cx="2813685" cy="451485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3278505" y="1950720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72200" y="1542415"/>
            <a:ext cx="2813685" cy="45148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lin ang="162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6172200" y="1542415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068435" y="1950720"/>
            <a:ext cx="2813685" cy="451485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9068435" y="1950720"/>
            <a:ext cx="2813685" cy="4514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0" descr="https://kimi-img.moonshot.cn/pub/slides/slides_tmpl/image/25-10-09-17:05:03-d3jnlfos8jdo4os5dka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45" y="1541780"/>
            <a:ext cx="959485" cy="474980"/>
          </a:xfrm>
          <a:prstGeom prst="rect">
            <a:avLst/>
          </a:prstGeom>
        </p:spPr>
      </p:pic>
      <p:pic>
        <p:nvPicPr>
          <p:cNvPr id="12" name="Image 1" descr="https://kimi-img.moonshot.cn/pub/slides/slides_tmpl/image/25-10-09-17:05:03-d3jnlfos8jdo4os5dkb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1950720"/>
            <a:ext cx="959485" cy="474980"/>
          </a:xfrm>
          <a:prstGeom prst="rect">
            <a:avLst/>
          </a:prstGeom>
        </p:spPr>
      </p:pic>
      <p:pic>
        <p:nvPicPr>
          <p:cNvPr id="13" name="Image 2" descr="https://kimi-img.moonshot.cn/pub/slides/slides_tmpl/image/25-10-09-17:05:03-d3jnlfos8jdo4os5dkb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0" y="1542415"/>
            <a:ext cx="959485" cy="474980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10-09-17:05:03-d3jnlfos8jdo4os5dk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900" y="1950720"/>
            <a:ext cx="959485" cy="4749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80365" y="2122805"/>
            <a:ext cx="28136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精确度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544195" y="2767965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精确度是指传感器输出值与真实值之间的误差。通常需要进行校准或测试来评估精度。高精度传感器能够提供更可靠的数据。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3278505" y="2531745"/>
            <a:ext cx="2813685" cy="2762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线性度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3442335" y="3176905"/>
            <a:ext cx="2486025" cy="3162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Text 13"/>
          <p:cNvSpPr/>
          <p:nvPr/>
        </p:nvSpPr>
        <p:spPr>
          <a:xfrm>
            <a:off x="3442335" y="3176905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线性度是指传感器的输出与测量量之间的比例关系。如果输出不是线性的，则可能需要线性校准。线性度好的传感器更容易进行数据处理。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172200" y="2123440"/>
            <a:ext cx="281368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响应时间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336030" y="2768600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响应时间是指传感器从接收到输入信号到产生输出的时间。对于需要实时测量的应用，响应时间尤为重要。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9068435" y="2531745"/>
            <a:ext cx="2813685" cy="276225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稳定性和灵敏度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9232265" y="3176905"/>
            <a:ext cx="2486025" cy="3162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18"/>
          <p:cNvSpPr/>
          <p:nvPr/>
        </p:nvSpPr>
        <p:spPr>
          <a:xfrm>
            <a:off x="9232265" y="3176905"/>
            <a:ext cx="2486025" cy="3162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稳定性和灵敏度是传感器的重要性能指标。稳定性好的传感器在长时间使用过程中性能稳定，抗老化能力强；灵敏度高的传感器对输入变化更敏感。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5010" y="1489710"/>
            <a:ext cx="5313045" cy="4665980"/>
          </a:xfrm>
          <a:prstGeom prst="roundRect">
            <a:avLst>
              <a:gd name="adj" fmla="val 7618"/>
            </a:avLst>
          </a:prstGeom>
          <a:solidFill>
            <a:srgbClr val="FFFFFF"/>
          </a:solidFill>
          <a:ln w="19050">
            <a:solidFill>
              <a:srgbClr val="DAE3F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715010" y="1489710"/>
            <a:ext cx="5313045" cy="4665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-1678622" y="59499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可靠性与经济综合评估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41400" y="1640071"/>
            <a:ext cx="4551337" cy="36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可靠性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08018" y="2146691"/>
            <a:ext cx="4551036" cy="126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除了考虑环境参数外，还需要关注传感器的稳定性和可靠性，包括在一定时间范围内正常工作且不发生故障的能力。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08018" y="3917007"/>
            <a:ext cx="4551737" cy="331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经济性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8018" y="4343665"/>
            <a:ext cx="4551036" cy="166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传感器的经济性包括其价格、安装成本、维护成本等。在满足应用需求的前提下，选择性价比高的传感器是明智的选择。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课程回顾与展望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3-d3jnlfos8jdo4os5dk5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70" y="4167505"/>
            <a:ext cx="3594100" cy="24161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2258060"/>
            <a:ext cx="6947535" cy="8401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38" y="4041458"/>
            <a:ext cx="2489200" cy="889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190" y="4041458"/>
            <a:ext cx="2489200" cy="889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10-09-17:05:03-d3jnlfos8jdo4os5dk5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603" y="4051618"/>
            <a:ext cx="2489200" cy="889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097" y="3631248"/>
            <a:ext cx="25400" cy="30607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10-09-17:05:03-d3jnlfos8jdo4os5dk6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599" y="3656648"/>
            <a:ext cx="25400" cy="30607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0" y="2174240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十大传感器速记口诀</a:t>
            </a:r>
            <a:endParaRPr lang="en-US" sz="1600" dirty="0"/>
          </a:p>
        </p:txBody>
      </p:sp>
      <p:pic>
        <p:nvPicPr>
          <p:cNvPr id="10" name="Image 7" descr="https://kimi-img.moonshot.cn/pub/slides/slides_tmpl/image/25-10-09-17:05:03-d3jnlfos8jdo4os5dkag.jp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94640"/>
            <a:ext cx="12192000" cy="2468880"/>
          </a:xfrm>
          <a:prstGeom prst="rect">
            <a:avLst/>
          </a:prstGeom>
        </p:spPr>
      </p:pic>
      <p:sp>
        <p:nvSpPr>
          <p:cNvPr id="11" name="Shape 1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845185" y="3291840"/>
            <a:ext cx="2599690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速记口诀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47688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光压温位速加近液光纤色激，这句口诀涵盖了十大传感器，帮助快速回忆每种传感器的核心功能。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744085" y="3285490"/>
            <a:ext cx="2583815" cy="61912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368165" y="424307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光—有无检测、压—压力转换、温湿—环境监测、位—位置测量、速加—运动检测、近—接近检测、液—液位测量、光纤—远程监测、色—颜色识别、激—距离测量。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679815" y="3295015"/>
            <a:ext cx="2600960" cy="58737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记忆方法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12150" y="425323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通过押韵和简洁的关键词，将复杂的传感器功能转化为易于记忆的口诀，方便学生快速回顾和应用。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0" y="525780"/>
            <a:ext cx="6061710" cy="88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712595"/>
            <a:ext cx="9752965" cy="45599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473392" y="461645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选型四步法再强化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640" y="254000"/>
            <a:ext cx="1314450" cy="2571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65045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选型四步法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407285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问物理量→问环境→问性能→问成本，这四步选型法能够帮助工程师系统地选择合适的传感器，避免盲目选型。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374130" y="1927225"/>
            <a:ext cx="371221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实际应用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516370" y="2646045"/>
            <a:ext cx="3385820" cy="269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在实际工作中，将这四步固化为肌肉记忆，能够快速筛选出符合需求的传感器，提高工作效率。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技术趋势与职业机会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09-17:05:03-d3jnlfos8jdo4os5dk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-4048125"/>
            <a:ext cx="11017885" cy="68580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55" y="1702435"/>
            <a:ext cx="752475" cy="75247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685" y="2454910"/>
            <a:ext cx="752475" cy="7524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10-09-17:05:02-d3jnlfgs8jdo4os5dk3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295" y="1305560"/>
            <a:ext cx="735330" cy="7353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技术趋势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传感器技术正朝着微型化、智能化、网络化方向发展。未来传感器将更加小巧、智能，并能够实现网络化协同工作。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职业机会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655820" y="396176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随着技术发展，传感器工程师将面临更多职业机会，如数据分析师、远程运维工程师等。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技能提升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建议学生持续学习嵌入式、通信、数据可视化等技能，为未来职业发展打下坚实基础。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课程导入与传感器总览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3-d3jnld8s8jdo4os5djc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" y="644525"/>
            <a:ext cx="11545570" cy="57023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94306" y="1958974"/>
            <a:ext cx="6032500" cy="5461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v0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694306" y="3928744"/>
            <a:ext cx="6032500" cy="5461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42415" y="813435"/>
            <a:ext cx="1064958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课程结语与致谢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1807845" y="2538095"/>
            <a:ext cx="0" cy="147066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t="50000" r="50000" b="50000" l="50000"/>
              </a:path>
            </a:gradFill>
            <a:prstDash val="solid"/>
            <a:headEnd type="none"/>
            <a:tailEnd type="none"/>
          </a:ln>
        </p:spPr>
      </p:sp>
      <p:pic>
        <p:nvPicPr>
          <p:cNvPr id="7" name="Image 3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05" y="3591560"/>
            <a:ext cx="996315" cy="99631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10-09-17:04:54-d3jnldgs8jdo4os5dj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005" y="1821180"/>
            <a:ext cx="996315" cy="996315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2770505" y="19170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课程总结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感知世界，从传感器开始。本课程系统介绍了常用传感器及其应用，希望大家能够学以致用，未来在实践中不断探索和创新。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2770505" y="39287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感谢大家的专注聆听！下一项目将围绕工业机器人通信协议展开，期待与大家再次相聚。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51815" y="2018447"/>
            <a:ext cx="7420946" cy="11803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3199315"/>
            <a:ext cx="7420946" cy="6196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51577" y="239205"/>
            <a:ext cx="2880000" cy="50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1536" y="4664688"/>
            <a:ext cx="2880000" cy="545393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2C53FC"/>
              </a:gs>
              <a:gs pos="87000">
                <a:srgbClr val="766BFD"/>
              </a:gs>
              <a:gs pos="100000">
                <a:srgbClr val="766BFD"/>
              </a:gs>
            </a:gsLst>
            <a:lin ang="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551536" y="4664688"/>
            <a:ext cx="2880000" cy="5453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汇报人：Kimi 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4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415"/>
            <a:ext cx="12192000" cy="53155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5:02-d3jnlfgs8jdo4os5dk4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8170"/>
            <a:ext cx="12192000" cy="53155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0" y="464185"/>
            <a:ext cx="6887210" cy="883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394335"/>
            <a:ext cx="1219200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工业机器人为何离不开传感器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</p:sp>
      <p:pic>
        <p:nvPicPr>
          <p:cNvPr id="8" name="Image 3" descr="https://kimi-img.moonshot.cn/pub/slides/slides_tmpl/image/25-10-09-17:04:54-d3jnldgs8jdo4os5djn0.jp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0200" y="6569075"/>
            <a:ext cx="13208000" cy="288925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4"/>
          <p:cNvSpPr/>
          <p:nvPr/>
        </p:nvSpPr>
        <p:spPr>
          <a:xfrm>
            <a:off x="844868" y="3059430"/>
            <a:ext cx="259969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设备间互通难题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688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在自动化生产线中，设备间高效对话是关键。传统机械连接方式已无法满足现代工业需求，传感器作为信息转换的桥梁，成为破解设备互通难题的核心元器件。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4744085" y="3059430"/>
            <a:ext cx="2583815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传感器定义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368165" y="394970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传感器是一种能够感知物理量并将其转化为可用信号的元器件。它通过检测环境变化，将光、声、热、力等物理量转换为电信号，为自动化设备提供决策依据。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10"/>
          <p:cNvSpPr/>
          <p:nvPr/>
        </p:nvSpPr>
        <p:spPr>
          <a:xfrm>
            <a:off x="8679498" y="3069590"/>
            <a:ext cx="2600960" cy="47879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传感器的重要性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312150" y="3959860"/>
            <a:ext cx="3335655" cy="1867535"/>
          </a:xfrm>
          <a:prstGeom prst="rect">
            <a:avLst/>
          </a:prstGeom>
          <a:noFill/>
          <a:ln/>
        </p:spPr>
        <p:txBody>
          <a:bodyPr wrap="square" lIns="0" tIns="0" rIns="0" bIns="4699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传感器是工业机器人的‘眼睛’和‘耳朵’，能够实时感知周围环境，为机器人提供精准的数据支持，从而实现自动化生产中的精准操作和高效控制。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90" y="201930"/>
            <a:ext cx="5062220" cy="43840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" y="654050"/>
            <a:ext cx="6112510" cy="88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09-17:05:01-d3jnlf8s8jdo4os5djt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3720"/>
            <a:ext cx="12192000" cy="458851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663" y="598170"/>
            <a:ext cx="10479405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十大常用传感器一览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" y="4719320"/>
            <a:ext cx="2080895" cy="180213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21055" y="22879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传感器分类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95655" y="2704465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本课程将详细介绍十大常用传感器，包括光电传感器、压力传感器、温湿度传感器、位移传感器、速度与加速度传感器、接近传感器、液位传感器、光纤传感器、颜色传感器和激光测距传感器。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457950" y="4302760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传感器功能定位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457950" y="4719320"/>
            <a:ext cx="4998085" cy="1598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每种传感器都有其独特的功能定位，从检测物体存在、测量压力和温度，到监测位移、速度和颜色，它们在工业自动化中发挥着不可或缺的作用。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4:54-d3jnldgs8jdo4os5djl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225" y="1602105"/>
            <a:ext cx="260985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0" y="2999740"/>
            <a:ext cx="5178425" cy="19754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5400" dirty="0">
                <a:solidFill>
                  <a:srgbClr val="001A3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环境感知三剑客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9338310" y="1388745"/>
            <a:ext cx="1624965" cy="17221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10-09-17:04:54-d3jnldgs8jdo4os5djf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715" y="256540"/>
            <a:ext cx="1314450" cy="25717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96410" y="1910080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296410" y="1910080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847330" y="218630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7847330" y="218630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91845" y="1572895"/>
            <a:ext cx="3388995" cy="3741420"/>
          </a:xfrm>
          <a:prstGeom prst="roundRect">
            <a:avLst>
              <a:gd name="adj" fmla="val 7194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91845" y="1572895"/>
            <a:ext cx="3388995" cy="37414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4130" y="59817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光电传感器原理与型式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10-09-17:05:02-d3jnlfgs8jdo4os5dk0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4953000"/>
            <a:ext cx="1951990" cy="169037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10-09-17:05:02-d3jnlfgs8jdo4os5dk1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560" y="226695"/>
            <a:ext cx="3445510" cy="2959100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082675" y="185864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光电传感器定义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0"/>
          <p:cNvSpPr/>
          <p:nvPr/>
        </p:nvSpPr>
        <p:spPr>
          <a:xfrm>
            <a:off x="1082675" y="257238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光电传感器利用光的反射、折射和吸收等特性来检测物体的存在、颜色和距离。它通过发射光源并接收反射光来判断物体位置和性质。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4587240" y="219583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三种类型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4"/>
          <p:cNvSpPr/>
          <p:nvPr/>
        </p:nvSpPr>
        <p:spPr>
          <a:xfrm>
            <a:off x="4587240" y="290957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光电传感器主要分为对射型、反射型和漫反射型。对射型靠物体遮挡光线，反射型利用物体反射光，漫反射型则依靠物体散射光。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6"/>
          <p:cNvSpPr/>
          <p:nvPr/>
        </p:nvSpPr>
        <p:spPr>
          <a:xfrm>
            <a:off x="8138160" y="247205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工作原理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8"/>
          <p:cNvSpPr/>
          <p:nvPr/>
        </p:nvSpPr>
        <p:spPr>
          <a:xfrm>
            <a:off x="8138160" y="318579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当发射器发出的光线被物体遮挡或反射回接收器时，传感器输出信号发生变化。这种原理使得光电传感器能够快速检测物体的存在与否。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09-17:05:00-d3jnlf0s8jdo4os5dj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" y="1675765"/>
            <a:ext cx="4923790" cy="44126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09-17:04:54-d3jnldgs8jdo4os5dj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05" y="513080"/>
            <a:ext cx="6061710" cy="88392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84925" y="1675765"/>
            <a:ext cx="4953000" cy="4413250"/>
          </a:xfrm>
          <a:prstGeom prst="roundRect">
            <a:avLst>
              <a:gd name="adj" fmla="val 7194"/>
            </a:avLst>
          </a:prstGeom>
          <a:gradFill rotWithShape="1" flip="none">
            <a:gsLst>
              <a:gs pos="0">
                <a:srgbClr val="FFFFFF"/>
              </a:gs>
              <a:gs pos="46000">
                <a:srgbClr val="FFFFFF"/>
              </a:gs>
              <a:gs pos="100000">
                <a:srgbClr val="FFFFFF"/>
              </a:gs>
            </a:gsLst>
            <a:path path="circle">
              <a:fillToRect t="100000" l="100000"/>
            </a:path>
            <a:tileRect r="-100000" b="-100000"/>
          </a:gradFill>
          <a:ln/>
        </p:spPr>
      </p:sp>
      <p:sp>
        <p:nvSpPr>
          <p:cNvPr id="5" name="Text 1"/>
          <p:cNvSpPr/>
          <p:nvPr/>
        </p:nvSpPr>
        <p:spPr>
          <a:xfrm>
            <a:off x="6384925" y="1675765"/>
            <a:ext cx="4953000" cy="44132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0" y="482600"/>
            <a:ext cx="12192000" cy="8305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光电传感器产线应用实例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10-09-17:04:54-d3jnldgs8jdo4os5djk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985" y="1905000"/>
            <a:ext cx="1181100" cy="11811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10-09-17:05:00-d3jnlf0s8jdo4os5djr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90" y="1943100"/>
            <a:ext cx="1153795" cy="11537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055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产品计数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3633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在自动化生产线上，光电传感器常用于产品计数。通过检测物体的通过，传感器将光电信号转换为电信号，传递给PLC系统，实现精准计数。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353810" y="367855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位置检测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811645" y="4100830"/>
            <a:ext cx="4083050" cy="2120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光电传感器还可用于位置检测。在物料分拣环节，传感器能够实时监测物体位置，确保机器人能够准确抓取和放置物料。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工业机器人传感器全景解读</dc:title>
  <dc:subject>工业机器人传感器全景解读</dc:subject>
  <dc:creator>Kimi</dc:creator>
  <cp:lastModifiedBy>Kimi</cp:lastModifiedBy>
  <cp:revision>1</cp:revision>
  <dcterms:created xsi:type="dcterms:W3CDTF">2025-11-05T01:31:02Z</dcterms:created>
  <dcterms:modified xsi:type="dcterms:W3CDTF">2025-11-05T01:31:02Z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{"Label":"工业机器人传感器全景解读","ContentProducer":"001191110108MACG2KBH8F10000","ProduceID":"d45aff2hra09q8tdat30","ReservedCode1":"","ContentPropagator":"001191110108MACG2KBH8F20000","PropagateID":"d45aff2hra09q8tdat30","ReservedCode2":""}</vt:lpwstr>
  </property>
</Properties>
</file>